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63" r:id="rId2"/>
    <p:sldId id="268" r:id="rId3"/>
    <p:sldId id="266" r:id="rId4"/>
    <p:sldId id="258" r:id="rId5"/>
    <p:sldId id="276" r:id="rId6"/>
    <p:sldId id="269" r:id="rId7"/>
    <p:sldId id="277" r:id="rId8"/>
    <p:sldId id="270" r:id="rId9"/>
    <p:sldId id="278" r:id="rId10"/>
    <p:sldId id="271" r:id="rId11"/>
    <p:sldId id="279" r:id="rId12"/>
    <p:sldId id="272" r:id="rId13"/>
    <p:sldId id="280" r:id="rId14"/>
    <p:sldId id="273" r:id="rId15"/>
    <p:sldId id="281" r:id="rId16"/>
    <p:sldId id="274" r:id="rId17"/>
    <p:sldId id="282" r:id="rId18"/>
    <p:sldId id="275" r:id="rId19"/>
    <p:sldId id="283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75" d="100"/>
          <a:sy n="75" d="100"/>
        </p:scale>
        <p:origin x="-80" y="-248"/>
      </p:cViewPr>
      <p:guideLst>
        <p:guide orient="horz" pos="2320"/>
        <p:guide pos="41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5976FC-C3E6-494D-BA5A-D7931EA53CFD}" type="datetimeFigureOut">
              <a:rPr lang="en-US" smtClean="0"/>
              <a:t>5/10/14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E1798-5006-1C41-B5BE-75214B131C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583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9E1798-5006-1C41-B5BE-75214B131C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62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9E1798-5006-1C41-B5BE-75214B131C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67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9E1798-5006-1C41-B5BE-75214B131C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679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IKK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9E1798-5006-1C41-B5BE-75214B131C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262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IKK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9E1798-5006-1C41-B5BE-75214B131C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262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28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907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956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061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487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695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298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240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8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347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720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042B0-5508-8A40-9A09-F8377543C8AB}" type="datetimeFigureOut">
              <a:rPr lang="en-US" smtClean="0"/>
              <a:pPr/>
              <a:t>5/10/14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4BE6F-4675-E040-83E7-950933BE75D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313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Relationship Id="rId3" Type="http://schemas.openxmlformats.org/officeDocument/2006/relationships/image" Target="../media/image2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3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Relationship Id="rId3" Type="http://schemas.openxmlformats.org/officeDocument/2006/relationships/image" Target="../media/image3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Relationship Id="rId3" Type="http://schemas.openxmlformats.org/officeDocument/2006/relationships/image" Target="../media/image3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Relationship Id="rId3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verage_plo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900" y="1695852"/>
            <a:ext cx="4969458" cy="3091465"/>
          </a:xfrm>
          <a:prstGeom prst="rect">
            <a:avLst/>
          </a:prstGeom>
        </p:spPr>
      </p:pic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5448300" y="1695852"/>
            <a:ext cx="4083050" cy="2950670"/>
            <a:chOff x="5282637" y="0"/>
            <a:chExt cx="3861363" cy="2790465"/>
          </a:xfrm>
        </p:grpSpPr>
        <p:pic>
          <p:nvPicPr>
            <p:cNvPr id="4" name="Picture 3" descr="average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72" r="61249"/>
            <a:stretch/>
          </p:blipFill>
          <p:spPr>
            <a:xfrm>
              <a:off x="5282637" y="0"/>
              <a:ext cx="2604063" cy="2790465"/>
            </a:xfrm>
            <a:prstGeom prst="rect">
              <a:avLst/>
            </a:prstGeom>
          </p:spPr>
        </p:pic>
        <p:pic>
          <p:nvPicPr>
            <p:cNvPr id="5" name="Picture 4" descr="average.pdf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250"/>
            <a:stretch/>
          </p:blipFill>
          <p:spPr>
            <a:xfrm>
              <a:off x="7886700" y="0"/>
              <a:ext cx="1257300" cy="2790465"/>
            </a:xfrm>
            <a:prstGeom prst="rect">
              <a:avLst/>
            </a:prstGeom>
          </p:spPr>
        </p:pic>
      </p:grpSp>
      <p:sp>
        <p:nvSpPr>
          <p:cNvPr id="6" name="Rectangle 5"/>
          <p:cNvSpPr/>
          <p:nvPr/>
        </p:nvSpPr>
        <p:spPr>
          <a:xfrm>
            <a:off x="1605862" y="1217940"/>
            <a:ext cx="10137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Old data</a:t>
            </a:r>
          </a:p>
          <a:p>
            <a:r>
              <a:rPr lang="en-US" i="1" dirty="0" smtClean="0"/>
              <a:t>9 doses</a:t>
            </a:r>
            <a:endParaRPr lang="en-US" i="1" dirty="0"/>
          </a:p>
        </p:txBody>
      </p:sp>
      <p:sp>
        <p:nvSpPr>
          <p:cNvPr id="7" name="Rectangle 6"/>
          <p:cNvSpPr/>
          <p:nvPr/>
        </p:nvSpPr>
        <p:spPr>
          <a:xfrm>
            <a:off x="6635750" y="1217940"/>
            <a:ext cx="11162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New data</a:t>
            </a:r>
          </a:p>
          <a:p>
            <a:r>
              <a:rPr lang="en-US" i="1" dirty="0" smtClean="0"/>
              <a:t>8 doses</a:t>
            </a:r>
            <a:endParaRPr lang="en-US" i="1" dirty="0"/>
          </a:p>
        </p:txBody>
      </p:sp>
      <p:sp>
        <p:nvSpPr>
          <p:cNvPr id="8" name="Rectangle 7"/>
          <p:cNvSpPr/>
          <p:nvPr/>
        </p:nvSpPr>
        <p:spPr>
          <a:xfrm>
            <a:off x="0" y="18534"/>
            <a:ext cx="48488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Average </a:t>
            </a:r>
            <a:r>
              <a:rPr lang="en-US" sz="2400" b="1" dirty="0" smtClean="0"/>
              <a:t>plot (new data vs. old data ) </a:t>
            </a:r>
            <a:endParaRPr lang="en-US" sz="2400" b="1" dirty="0"/>
          </a:p>
        </p:txBody>
      </p:sp>
      <p:sp>
        <p:nvSpPr>
          <p:cNvPr id="10" name="Rectangle 9"/>
          <p:cNvSpPr/>
          <p:nvPr/>
        </p:nvSpPr>
        <p:spPr>
          <a:xfrm>
            <a:off x="335862" y="5497840"/>
            <a:ext cx="7587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Brooks updated his data by improving the normalization (and etc. ) this week.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64147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ingle_cell_20_lognormal_delay_mt_scale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468" y="0"/>
            <a:ext cx="5299364" cy="6858000"/>
          </a:xfrm>
          <a:prstGeom prst="rect">
            <a:avLst/>
          </a:prstGeom>
        </p:spPr>
      </p:pic>
      <p:pic>
        <p:nvPicPr>
          <p:cNvPr id="3" name="Picture 2" descr="single_cell_20_lognormal_delay_mt_hea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000" y="0"/>
            <a:ext cx="529936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07263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7" name="Rectangle 6"/>
          <p:cNvSpPr/>
          <p:nvPr/>
        </p:nvSpPr>
        <p:spPr>
          <a:xfrm>
            <a:off x="7673052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3089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8534"/>
            <a:ext cx="28736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5351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ingle_cell_20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000" y="0"/>
            <a:ext cx="5299364" cy="6858000"/>
          </a:xfrm>
          <a:prstGeom prst="rect">
            <a:avLst/>
          </a:prstGeom>
        </p:spPr>
      </p:pic>
      <p:pic>
        <p:nvPicPr>
          <p:cNvPr id="4" name="Picture 3" descr="2013-12-06_20ngLPS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336" y="0"/>
            <a:ext cx="5299364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8534"/>
            <a:ext cx="6880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 (data against single cell model)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89532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ingle_cell_35_lognormal_delay_mt_scale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868" y="0"/>
            <a:ext cx="5299364" cy="6858000"/>
          </a:xfrm>
          <a:prstGeom prst="rect">
            <a:avLst/>
          </a:prstGeom>
        </p:spPr>
      </p:pic>
      <p:pic>
        <p:nvPicPr>
          <p:cNvPr id="3" name="Picture 2" descr="single_cell_35_lognormal_delay_mt_hea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0" y="0"/>
            <a:ext cx="5299364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607263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5" name="Rectangle 4"/>
          <p:cNvSpPr/>
          <p:nvPr/>
        </p:nvSpPr>
        <p:spPr>
          <a:xfrm>
            <a:off x="7673052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73089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18534"/>
            <a:ext cx="28736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248271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ingle_cell_35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0" y="0"/>
            <a:ext cx="5299364" cy="6858000"/>
          </a:xfrm>
          <a:prstGeom prst="rect">
            <a:avLst/>
          </a:prstGeom>
        </p:spPr>
      </p:pic>
      <p:pic>
        <p:nvPicPr>
          <p:cNvPr id="4" name="Picture 3" descr="2013-12-06_35ngLPS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036" y="0"/>
            <a:ext cx="5299364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8534"/>
            <a:ext cx="6880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 (data against single cell model)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47493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ingle_cell_500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1800" y="0"/>
            <a:ext cx="5299364" cy="6858000"/>
          </a:xfrm>
          <a:prstGeom prst="rect">
            <a:avLst/>
          </a:prstGeom>
        </p:spPr>
      </p:pic>
      <p:pic>
        <p:nvPicPr>
          <p:cNvPr id="5" name="Picture 4" descr="single_cell_500_lognormal_delay_mt_scale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036" y="0"/>
            <a:ext cx="529936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07263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7" name="Rectangle 6"/>
          <p:cNvSpPr/>
          <p:nvPr/>
        </p:nvSpPr>
        <p:spPr>
          <a:xfrm>
            <a:off x="7673052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3089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8534"/>
            <a:ext cx="28736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884427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ingle_cell_500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1800" y="0"/>
            <a:ext cx="5299364" cy="6858000"/>
          </a:xfrm>
          <a:prstGeom prst="rect">
            <a:avLst/>
          </a:prstGeom>
        </p:spPr>
      </p:pic>
      <p:pic>
        <p:nvPicPr>
          <p:cNvPr id="2" name="Picture 1" descr="2013-10-05(L)_500ngLPS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736" y="0"/>
            <a:ext cx="529936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8534"/>
            <a:ext cx="6880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 (data against single cell model)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026090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ingle_cell_1000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400" y="0"/>
            <a:ext cx="5299364" cy="6858000"/>
          </a:xfrm>
          <a:prstGeom prst="rect">
            <a:avLst/>
          </a:prstGeom>
        </p:spPr>
      </p:pic>
      <p:pic>
        <p:nvPicPr>
          <p:cNvPr id="3" name="Picture 2" descr="single_cell_1000_lognormal_delay_mt_scale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136" y="0"/>
            <a:ext cx="529936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07263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7" name="Rectangle 6"/>
          <p:cNvSpPr/>
          <p:nvPr/>
        </p:nvSpPr>
        <p:spPr>
          <a:xfrm>
            <a:off x="7673052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3089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8534"/>
            <a:ext cx="28736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61930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ingle_cell_1000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400" y="0"/>
            <a:ext cx="5299364" cy="6858000"/>
          </a:xfrm>
          <a:prstGeom prst="rect">
            <a:avLst/>
          </a:prstGeom>
        </p:spPr>
      </p:pic>
      <p:pic>
        <p:nvPicPr>
          <p:cNvPr id="4" name="Picture 3" descr="2013-12-08(R)_40ngIL4+1ugLPS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336" y="0"/>
            <a:ext cx="5299364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8534"/>
            <a:ext cx="6880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 (data against single cell model)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32591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ingle_cell_5000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0" y="0"/>
            <a:ext cx="5299364" cy="6858000"/>
          </a:xfrm>
          <a:prstGeom prst="rect">
            <a:avLst/>
          </a:prstGeom>
        </p:spPr>
      </p:pic>
      <p:pic>
        <p:nvPicPr>
          <p:cNvPr id="3" name="Picture 2" descr="single_cell_5000_lognormal_delay_mt_scale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036" y="0"/>
            <a:ext cx="529936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07263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7" name="Rectangle 6"/>
          <p:cNvSpPr/>
          <p:nvPr/>
        </p:nvSpPr>
        <p:spPr>
          <a:xfrm>
            <a:off x="7673052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3089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8534"/>
            <a:ext cx="28736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48028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ingle_cell_5000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000" y="0"/>
            <a:ext cx="5299364" cy="6858000"/>
          </a:xfrm>
          <a:prstGeom prst="rect">
            <a:avLst/>
          </a:prstGeom>
        </p:spPr>
      </p:pic>
      <p:pic>
        <p:nvPicPr>
          <p:cNvPr id="4" name="Picture 3" descr="2013-10-05(L)_5ugLPS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336" y="0"/>
            <a:ext cx="5299364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8534"/>
            <a:ext cx="6880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 (data against single cell model)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14621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elay_10_30to32_.1_dosescan_lower_scale_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3968"/>
            <a:ext cx="9144000" cy="2790465"/>
          </a:xfrm>
          <a:prstGeom prst="rect">
            <a:avLst/>
          </a:prstGeom>
        </p:spPr>
      </p:pic>
      <p:pic>
        <p:nvPicPr>
          <p:cNvPr id="2" name="Picture 1" descr="aver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7535"/>
            <a:ext cx="9144000" cy="279046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18534"/>
            <a:ext cx="55561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Average </a:t>
            </a:r>
            <a:r>
              <a:rPr lang="en-US" sz="2400" b="1" dirty="0" smtClean="0"/>
              <a:t>plot (data against average model) </a:t>
            </a:r>
            <a:endParaRPr lang="en-US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4020313" y="3763267"/>
            <a:ext cx="1103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New data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1945150" y="788136"/>
            <a:ext cx="5498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Simulate average model (</a:t>
            </a:r>
            <a:r>
              <a:rPr lang="en-US" b="1" i="1" dirty="0" smtClean="0"/>
              <a:t>no distribution of parameters</a:t>
            </a:r>
            <a:r>
              <a:rPr lang="en-US" b="1" dirty="0" smtClean="0"/>
              <a:t>)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1741950" y="1447217"/>
            <a:ext cx="588981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b="1" dirty="0">
                <a:latin typeface="Courier"/>
                <a:cs typeface="Courier"/>
              </a:rPr>
              <a:t>	  </a:t>
            </a:r>
            <a:r>
              <a:rPr lang="en-US" sz="1000" b="1" dirty="0">
                <a:solidFill>
                  <a:srgbClr val="FF0000"/>
                </a:solidFill>
                <a:latin typeface="Courier"/>
                <a:cs typeface="Courier"/>
              </a:rPr>
              <a:t>Three changes in the previous bulk model </a:t>
            </a:r>
            <a:r>
              <a:rPr lang="en-US" sz="1000" b="1" dirty="0">
                <a:latin typeface="Courier"/>
                <a:cs typeface="Courier"/>
              </a:rPr>
              <a:t> </a:t>
            </a:r>
            <a:endParaRPr lang="en-US" sz="1000" b="1" dirty="0">
              <a:solidFill>
                <a:srgbClr val="FF0000"/>
              </a:solidFill>
              <a:latin typeface="Courier"/>
              <a:cs typeface="Courier"/>
            </a:endParaRPr>
          </a:p>
          <a:p>
            <a:pPr algn="just"/>
            <a:endParaRPr lang="en-US" sz="1000" dirty="0" smtClean="0">
              <a:latin typeface="Courier"/>
              <a:cs typeface="Courier"/>
            </a:endParaRPr>
          </a:p>
          <a:p>
            <a:pPr algn="just"/>
            <a:r>
              <a:rPr lang="en-US" sz="1000" dirty="0" smtClean="0">
                <a:latin typeface="Courier"/>
                <a:cs typeface="Courier"/>
              </a:rPr>
              <a:t>	  n</a:t>
            </a:r>
            <a:r>
              <a:rPr lang="en-US" sz="1000" dirty="0">
                <a:latin typeface="Courier"/>
                <a:cs typeface="Courier"/>
              </a:rPr>
              <a:t>(10:12)= </a:t>
            </a:r>
            <a:r>
              <a:rPr lang="en-US" sz="1000" dirty="0" smtClean="0">
                <a:latin typeface="Courier"/>
                <a:cs typeface="Courier"/>
              </a:rPr>
              <a:t>[</a:t>
            </a:r>
            <a:r>
              <a:rPr lang="en-US" sz="1000" dirty="0" smtClean="0">
                <a:solidFill>
                  <a:srgbClr val="FF0000"/>
                </a:solidFill>
                <a:latin typeface="Courier"/>
                <a:cs typeface="Courier"/>
              </a:rPr>
              <a:t>5</a:t>
            </a:r>
            <a:r>
              <a:rPr lang="en-US" sz="1000" dirty="0" smtClean="0">
                <a:latin typeface="Courier"/>
                <a:cs typeface="Courier"/>
              </a:rPr>
              <a:t>;         </a:t>
            </a:r>
            <a:r>
              <a:rPr lang="en-US" sz="1000" dirty="0">
                <a:latin typeface="Courier"/>
                <a:cs typeface="Courier"/>
              </a:rPr>
              <a:t>37;         37   ]; % inducible </a:t>
            </a:r>
            <a:r>
              <a:rPr lang="en-US" sz="1000" dirty="0" err="1">
                <a:latin typeface="Courier"/>
                <a:cs typeface="Courier"/>
              </a:rPr>
              <a:t>txn</a:t>
            </a:r>
            <a:r>
              <a:rPr lang="en-US" sz="1000" dirty="0">
                <a:latin typeface="Courier"/>
                <a:cs typeface="Courier"/>
              </a:rPr>
              <a:t> delay</a:t>
            </a:r>
          </a:p>
          <a:p>
            <a:pPr algn="just"/>
            <a:r>
              <a:rPr lang="en-US" sz="1000" dirty="0" smtClean="0">
                <a:latin typeface="Courier"/>
                <a:cs typeface="Courier"/>
              </a:rPr>
              <a:t>        n</a:t>
            </a:r>
            <a:r>
              <a:rPr lang="en-US" sz="1000" dirty="0">
                <a:latin typeface="Courier"/>
                <a:cs typeface="Courier"/>
              </a:rPr>
              <a:t>(30:32)= [0.828;     0.414;      0.414</a:t>
            </a:r>
            <a:r>
              <a:rPr lang="en-US" sz="1000" dirty="0" smtClean="0">
                <a:latin typeface="Courier"/>
                <a:cs typeface="Courier"/>
              </a:rPr>
              <a:t>]</a:t>
            </a:r>
            <a:r>
              <a:rPr lang="en-US" sz="1000" dirty="0" smtClean="0">
                <a:solidFill>
                  <a:srgbClr val="FF0000"/>
                </a:solidFill>
                <a:latin typeface="Courier"/>
                <a:cs typeface="Courier"/>
              </a:rPr>
              <a:t>*0.1</a:t>
            </a:r>
            <a:r>
              <a:rPr lang="en-US" sz="1000" dirty="0" smtClean="0">
                <a:latin typeface="Courier"/>
                <a:cs typeface="Courier"/>
              </a:rPr>
              <a:t>; </a:t>
            </a:r>
            <a:r>
              <a:rPr lang="en-US" sz="1000" dirty="0">
                <a:latin typeface="Courier"/>
                <a:cs typeface="Courier"/>
              </a:rPr>
              <a:t>% </a:t>
            </a:r>
            <a:r>
              <a:rPr lang="en-US" sz="1000" dirty="0" err="1">
                <a:latin typeface="Courier"/>
                <a:cs typeface="Courier"/>
              </a:rPr>
              <a:t>IkB:NFkB</a:t>
            </a:r>
            <a:r>
              <a:rPr lang="en-US" sz="1000" dirty="0">
                <a:latin typeface="Courier"/>
                <a:cs typeface="Courier"/>
              </a:rPr>
              <a:t> </a:t>
            </a:r>
            <a:r>
              <a:rPr lang="en-US" sz="1000" dirty="0" smtClean="0">
                <a:latin typeface="Courier"/>
                <a:cs typeface="Courier"/>
              </a:rPr>
              <a:t>Export</a:t>
            </a:r>
          </a:p>
          <a:p>
            <a:pPr algn="just"/>
            <a:r>
              <a:rPr lang="en-US" sz="1000" dirty="0">
                <a:latin typeface="Courier"/>
                <a:cs typeface="Courier"/>
              </a:rPr>
              <a:t>	</a:t>
            </a:r>
            <a:r>
              <a:rPr lang="en-US" sz="1000" dirty="0" smtClean="0">
                <a:latin typeface="Courier"/>
                <a:cs typeface="Courier"/>
              </a:rPr>
              <a:t>  </a:t>
            </a:r>
            <a:r>
              <a:rPr lang="en-US" sz="1000" dirty="0" err="1" smtClean="0">
                <a:latin typeface="Courier"/>
                <a:cs typeface="Courier"/>
              </a:rPr>
              <a:t>lps</a:t>
            </a:r>
            <a:r>
              <a:rPr lang="en-US" sz="1000" dirty="0" smtClean="0">
                <a:latin typeface="Courier"/>
                <a:cs typeface="Courier"/>
              </a:rPr>
              <a:t> scale = </a:t>
            </a:r>
            <a:r>
              <a:rPr lang="en-US" sz="1000" dirty="0" smtClean="0">
                <a:solidFill>
                  <a:srgbClr val="FF0000"/>
                </a:solidFill>
                <a:latin typeface="Courier"/>
                <a:cs typeface="Courier"/>
              </a:rPr>
              <a:t>1</a:t>
            </a:r>
            <a:r>
              <a:rPr lang="en-US" sz="1000" dirty="0" smtClean="0">
                <a:latin typeface="Courier"/>
                <a:cs typeface="Courier"/>
              </a:rPr>
              <a:t>; (for simulate bulk data it is 634)</a:t>
            </a:r>
          </a:p>
          <a:p>
            <a:pPr algn="just"/>
            <a:r>
              <a:rPr lang="en-US" sz="1000" dirty="0" smtClean="0">
                <a:latin typeface="Courier"/>
                <a:cs typeface="Courier"/>
              </a:rPr>
              <a:t>             </a:t>
            </a:r>
            <a:endParaRPr lang="en-US" sz="1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22174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vera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7535"/>
            <a:ext cx="9144000" cy="279046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18534"/>
            <a:ext cx="58032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Average </a:t>
            </a:r>
            <a:r>
              <a:rPr lang="en-US" sz="2400" b="1" dirty="0" smtClean="0"/>
              <a:t>plot (data against single cell model) </a:t>
            </a:r>
            <a:endParaRPr lang="en-US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4020313" y="3763267"/>
            <a:ext cx="1103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New data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1206705" y="559536"/>
            <a:ext cx="72594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Ensemble average of 100 simulations (</a:t>
            </a:r>
            <a:r>
              <a:rPr lang="en-US" b="1" i="1" dirty="0" smtClean="0"/>
              <a:t>lognormal distribute 3 parameters:</a:t>
            </a:r>
          </a:p>
          <a:p>
            <a:r>
              <a:rPr lang="en-US" b="1" i="1" dirty="0" err="1" smtClean="0"/>
              <a:t>Ikba</a:t>
            </a:r>
            <a:r>
              <a:rPr lang="en-US" b="1" i="1" dirty="0" smtClean="0"/>
              <a:t> </a:t>
            </a:r>
            <a:r>
              <a:rPr lang="en-US" b="1" i="1" dirty="0" err="1" smtClean="0"/>
              <a:t>txn</a:t>
            </a:r>
            <a:r>
              <a:rPr lang="en-US" b="1" i="1" dirty="0" smtClean="0"/>
              <a:t> delay, myd88 activation and trif activation)</a:t>
            </a:r>
            <a:endParaRPr lang="en-US" b="1" dirty="0"/>
          </a:p>
        </p:txBody>
      </p:sp>
      <p:pic>
        <p:nvPicPr>
          <p:cNvPr id="7" name="Picture 6" descr="delay_10_30to32_.1_dosescan_lower_scale_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167"/>
            <a:ext cx="9144000" cy="279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086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single_cell_.5_lognormal_delay_mt_hea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8282" y="0"/>
            <a:ext cx="5299364" cy="6858000"/>
          </a:xfrm>
          <a:prstGeom prst="rect">
            <a:avLst/>
          </a:prstGeom>
        </p:spPr>
      </p:pic>
      <p:pic>
        <p:nvPicPr>
          <p:cNvPr id="19" name="Picture 18" descr="single_cell_.5_lognormal_delay_mt_scale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836" y="0"/>
            <a:ext cx="5299364" cy="68580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7607263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673052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673089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0" y="18534"/>
            <a:ext cx="28736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97304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single_cell_.5_lognormal_delay_mt_hea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8282" y="0"/>
            <a:ext cx="5299364" cy="6858000"/>
          </a:xfrm>
          <a:prstGeom prst="rect">
            <a:avLst/>
          </a:prstGeom>
        </p:spPr>
      </p:pic>
      <p:pic>
        <p:nvPicPr>
          <p:cNvPr id="4" name="Picture 3" descr="2013-10-05(L)_500pgLPSa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536" y="0"/>
            <a:ext cx="5299364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18534"/>
            <a:ext cx="6880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 (data against single cell model) </a:t>
            </a:r>
            <a:endParaRPr lang="en-US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1259019" y="1098034"/>
            <a:ext cx="17788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single cell </a:t>
            </a:r>
            <a:r>
              <a:rPr lang="en-US" b="1" dirty="0" smtClean="0"/>
              <a:t>model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746324" y="1103868"/>
            <a:ext cx="1597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single cell </a:t>
            </a:r>
            <a:r>
              <a:rPr lang="en-US" b="1" dirty="0" smtClean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13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ingle_cell_1_lognormal_delay_mt_scale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236" y="0"/>
            <a:ext cx="5299364" cy="6858000"/>
          </a:xfrm>
          <a:prstGeom prst="rect">
            <a:avLst/>
          </a:prstGeom>
        </p:spPr>
      </p:pic>
      <p:pic>
        <p:nvPicPr>
          <p:cNvPr id="3" name="Picture 2" descr="single_cell_1_lognormal_delay_mt_hea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0200" y="0"/>
            <a:ext cx="5299364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607263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6" name="Rectangle 5"/>
          <p:cNvSpPr/>
          <p:nvPr/>
        </p:nvSpPr>
        <p:spPr>
          <a:xfrm>
            <a:off x="7673052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673089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8534"/>
            <a:ext cx="28736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94040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ingle_cell_1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0200" y="0"/>
            <a:ext cx="5299364" cy="6858000"/>
          </a:xfrm>
          <a:prstGeom prst="rect">
            <a:avLst/>
          </a:prstGeom>
        </p:spPr>
      </p:pic>
      <p:pic>
        <p:nvPicPr>
          <p:cNvPr id="4" name="Picture 3" descr="2013-12-06_1ngLPS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36" y="0"/>
            <a:ext cx="5299364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8534"/>
            <a:ext cx="6880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 (data against single cell model)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625114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ingle_cell_5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9082" y="0"/>
            <a:ext cx="5299364" cy="6858000"/>
          </a:xfrm>
          <a:prstGeom prst="rect">
            <a:avLst/>
          </a:prstGeom>
        </p:spPr>
      </p:pic>
      <p:pic>
        <p:nvPicPr>
          <p:cNvPr id="5" name="Picture 4" descr="single_cell_5_lognormal_delay_mt_scale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136" y="0"/>
            <a:ext cx="529936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607263" y="1923534"/>
            <a:ext cx="482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IKK</a:t>
            </a:r>
          </a:p>
        </p:txBody>
      </p:sp>
      <p:sp>
        <p:nvSpPr>
          <p:cNvPr id="7" name="Rectangle 6"/>
          <p:cNvSpPr/>
          <p:nvPr/>
        </p:nvSpPr>
        <p:spPr>
          <a:xfrm>
            <a:off x="7673052" y="3104634"/>
            <a:ext cx="8337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IRF3np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3089" y="4247634"/>
            <a:ext cx="791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</a:rPr>
              <a:t>NFkBn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18534"/>
            <a:ext cx="28736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500842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ingle_cell_5_lognormal_delay_mt_hea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9082" y="0"/>
            <a:ext cx="5299364" cy="6858000"/>
          </a:xfrm>
          <a:prstGeom prst="rect">
            <a:avLst/>
          </a:prstGeom>
        </p:spPr>
      </p:pic>
      <p:pic>
        <p:nvPicPr>
          <p:cNvPr id="2" name="Picture 1" descr="2013-12-06_5ngLPS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136" y="0"/>
            <a:ext cx="5299364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8534"/>
            <a:ext cx="6880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/>
              <a:t>Single cell simulation (data against single cell model)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86694145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Genesis">
      <a:dk1>
        <a:sysClr val="windowText" lastClr="000000"/>
      </a:dk1>
      <a:lt1>
        <a:sysClr val="window" lastClr="FFFFFF"/>
      </a:lt1>
      <a:dk2>
        <a:srgbClr val="465466"/>
      </a:dk2>
      <a:lt2>
        <a:srgbClr val="BBD7F8"/>
      </a:lt2>
      <a:accent1>
        <a:srgbClr val="80B606"/>
      </a:accent1>
      <a:accent2>
        <a:srgbClr val="E29F1D"/>
      </a:accent2>
      <a:accent3>
        <a:srgbClr val="2397E2"/>
      </a:accent3>
      <a:accent4>
        <a:srgbClr val="35ACA2"/>
      </a:accent4>
      <a:accent5>
        <a:srgbClr val="5430BB"/>
      </a:accent5>
      <a:accent6>
        <a:srgbClr val="8D34E0"/>
      </a:accent6>
      <a:hlink>
        <a:srgbClr val="00B0F0"/>
      </a:hlink>
      <a:folHlink>
        <a:srgbClr val="0070C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3614</TotalTime>
  <Words>226</Words>
  <Application>Microsoft Macintosh PowerPoint</Application>
  <PresentationFormat>On-screen Show (4:3)</PresentationFormat>
  <Paragraphs>68</Paragraphs>
  <Slides>19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UCSD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 Cheng</dc:creator>
  <cp:lastModifiedBy>Frank</cp:lastModifiedBy>
  <cp:revision>46</cp:revision>
  <dcterms:created xsi:type="dcterms:W3CDTF">2014-05-07T17:25:13Z</dcterms:created>
  <dcterms:modified xsi:type="dcterms:W3CDTF">2014-05-10T22:56:03Z</dcterms:modified>
</cp:coreProperties>
</file>

<file path=docProps/thumbnail.jpeg>
</file>